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4" r:id="rId8"/>
    <p:sldId id="265" r:id="rId9"/>
    <p:sldId id="266"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5909"/>
  </p:normalViewPr>
  <p:slideViewPr>
    <p:cSldViewPr snapToGrid="0">
      <p:cViewPr>
        <p:scale>
          <a:sx n="76" d="100"/>
          <a:sy n="76" d="100"/>
        </p:scale>
        <p:origin x="-192"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5202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32130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090456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54649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1873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4454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57702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43494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3418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792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28641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6945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D1315B-4626-4237-A5E3-0C0023FBFD22}" type="datetimeFigureOut">
              <a:rPr lang="en-US" smtClean="0"/>
              <a:t>6/1/2017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71234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521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47128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97707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89016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D1315B-4626-4237-A5E3-0C0023FBFD22}" type="datetimeFigureOut">
              <a:rPr lang="en-US" smtClean="0"/>
              <a:t>6/1/2017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7B6B6DD-C768-4533-A3D9-A2C8F2B45D5F}" type="slidenum">
              <a:rPr lang="en-US" smtClean="0"/>
              <a:t>‹#›</a:t>
            </a:fld>
            <a:endParaRPr lang="en-US"/>
          </a:p>
        </p:txBody>
      </p:sp>
    </p:spTree>
    <p:extLst>
      <p:ext uri="{BB962C8B-B14F-4D97-AF65-F5344CB8AC3E}">
        <p14:creationId xmlns:p14="http://schemas.microsoft.com/office/powerpoint/2010/main" val="25384306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Searching for Success</a:t>
            </a:r>
            <a:endParaRPr lang="en-US" dirty="0"/>
          </a:p>
        </p:txBody>
      </p:sp>
      <p:sp>
        <p:nvSpPr>
          <p:cNvPr id="3" name="Subtitle 2"/>
          <p:cNvSpPr>
            <a:spLocks noGrp="1"/>
          </p:cNvSpPr>
          <p:nvPr>
            <p:ph type="subTitle" idx="1"/>
          </p:nvPr>
        </p:nvSpPr>
        <p:spPr/>
        <p:txBody>
          <a:bodyPr/>
          <a:lstStyle/>
          <a:p>
            <a:r>
              <a:rPr lang="en-US" dirty="0" smtClean="0"/>
              <a:t>Using google searches to predict the stock market</a:t>
            </a:r>
            <a:endParaRPr lang="en-US" dirty="0"/>
          </a:p>
        </p:txBody>
      </p:sp>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smtClean="0"/>
              <a:t>LINK:</a:t>
            </a:r>
          </a:p>
          <a:p>
            <a:endParaRPr lang="en-US" dirty="0"/>
          </a:p>
        </p:txBody>
      </p:sp>
    </p:spTree>
    <p:extLst>
      <p:ext uri="{BB962C8B-B14F-4D97-AF65-F5344CB8AC3E}">
        <p14:creationId xmlns:p14="http://schemas.microsoft.com/office/powerpoint/2010/main" val="127537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Define Project scope as early </a:t>
            </a:r>
            <a:r>
              <a:rPr lang="en-US" smtClean="0"/>
              <a:t>as possible</a:t>
            </a:r>
          </a:p>
          <a:p>
            <a:endParaRPr lang="en-US"/>
          </a:p>
        </p:txBody>
      </p:sp>
    </p:spTree>
    <p:extLst>
      <p:ext uri="{BB962C8B-B14F-4D97-AF65-F5344CB8AC3E}">
        <p14:creationId xmlns:p14="http://schemas.microsoft.com/office/powerpoint/2010/main" val="43125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1103312" y="1853248"/>
            <a:ext cx="8946541" cy="4395151"/>
          </a:xfrm>
        </p:spPr>
        <p:txBody>
          <a:bodyPr>
            <a:normAutofit/>
          </a:bodyPr>
          <a:lstStyle/>
          <a:p>
            <a:r>
              <a:rPr lang="en-US" dirty="0" smtClean="0"/>
              <a:t>Every fiscal quarter, every public company releases their quarterly earnings to the public</a:t>
            </a:r>
          </a:p>
          <a:p>
            <a:r>
              <a:rPr lang="en-US" dirty="0" smtClean="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endParaRPr lang="en-US" dirty="0" smtClean="0"/>
          </a:p>
          <a:p>
            <a:r>
              <a:rPr lang="en-US" dirty="0" smtClean="0"/>
              <a:t>If an investor can predict a company’s quarterly performance before the release of the earnings, the investor can invest accordingly and potentially realize significant returns</a:t>
            </a:r>
          </a:p>
          <a:p>
            <a:r>
              <a:rPr lang="en-US" dirty="0" smtClean="0"/>
              <a:t>Google Search volume  for certain keywords could show if a certain company is enjoying a better quarter than usual</a:t>
            </a:r>
          </a:p>
          <a:p>
            <a:pPr marL="0" indent="0">
              <a:buNone/>
            </a:pPr>
            <a:endParaRPr lang="en-US" dirty="0" smtClean="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Content Placeholder 2"/>
          <p:cNvSpPr>
            <a:spLocks noGrp="1"/>
          </p:cNvSpPr>
          <p:nvPr>
            <p:ph idx="1"/>
          </p:nvPr>
        </p:nvSpPr>
        <p:spPr/>
        <p:txBody>
          <a:bodyPr/>
          <a:lstStyle/>
          <a:p>
            <a:r>
              <a:rPr lang="en-US" dirty="0" smtClean="0"/>
              <a:t>An amateur investor can use our tool to visualize search trends for the keywords that our model has identified as indicators.</a:t>
            </a:r>
          </a:p>
          <a:p>
            <a:r>
              <a:rPr lang="en-US" dirty="0" smtClean="0"/>
              <a:t>Visualize the performance of the stock relative to the S&amp;P 500</a:t>
            </a:r>
          </a:p>
          <a:p>
            <a:r>
              <a:rPr lang="en-US" dirty="0" smtClean="0"/>
              <a:t>Depending on the search volume of relevant keywords, our model will give a probability that the stock price will increase when the quarterly reports will be released</a:t>
            </a:r>
          </a:p>
          <a:p>
            <a:r>
              <a:rPr lang="en-US" dirty="0" smtClean="0"/>
              <a:t>EG Output : 0.65. Interpreted as the 65% chance the stock performance increases.</a:t>
            </a:r>
          </a:p>
          <a:p>
            <a:r>
              <a:rPr lang="en-US" dirty="0" smtClean="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4383089" cy="731313"/>
          </a:xfrm>
        </p:spPr>
        <p:txBody>
          <a:bodyPr/>
          <a:lstStyle/>
          <a:p>
            <a:r>
              <a:rPr lang="en-US" dirty="0" smtClean="0"/>
              <a:t>Package Used  </a:t>
            </a:r>
            <a:endParaRPr lang="en-US" dirty="0"/>
          </a:p>
        </p:txBody>
      </p:sp>
      <p:sp>
        <p:nvSpPr>
          <p:cNvPr id="3" name="Content Placeholder 2"/>
          <p:cNvSpPr>
            <a:spLocks noGrp="1"/>
          </p:cNvSpPr>
          <p:nvPr>
            <p:ph idx="1"/>
          </p:nvPr>
        </p:nvSpPr>
        <p:spPr>
          <a:xfrm>
            <a:off x="646111" y="1184031"/>
            <a:ext cx="7255243" cy="2215661"/>
          </a:xfrm>
        </p:spPr>
        <p:txBody>
          <a:bodyPr/>
          <a:lstStyle/>
          <a:p>
            <a:r>
              <a:rPr lang="en-US" dirty="0" err="1" smtClean="0"/>
              <a:t>Pytrends</a:t>
            </a:r>
            <a:endParaRPr lang="en-US" dirty="0" smtClean="0"/>
          </a:p>
          <a:p>
            <a:pPr lvl="1"/>
            <a:r>
              <a:rPr lang="en-US" dirty="0" smtClean="0"/>
              <a:t>Python package that uses data from Google trends</a:t>
            </a:r>
          </a:p>
          <a:p>
            <a:pPr lvl="1"/>
            <a:r>
              <a:rPr lang="en-US" dirty="0" smtClean="0"/>
              <a:t>Google account login is required </a:t>
            </a:r>
          </a:p>
          <a:p>
            <a:pPr lvl="1"/>
            <a:r>
              <a:rPr lang="en-US" dirty="0" smtClean="0"/>
              <a:t>Search of 3 month period yields daily data </a:t>
            </a:r>
          </a:p>
          <a:p>
            <a:pPr lvl="1"/>
            <a:r>
              <a:rPr lang="en-US" dirty="0" smtClean="0"/>
              <a:t>Only relative search data amongst only 5 keywords</a:t>
            </a:r>
            <a:endParaRPr lang="en-US" dirty="0"/>
          </a:p>
          <a:p>
            <a:pPr lvl="1"/>
            <a:endParaRPr lang="en-US" dirty="0" smtClean="0"/>
          </a:p>
        </p:txBody>
      </p:sp>
      <p:sp>
        <p:nvSpPr>
          <p:cNvPr id="4" name="Title 1"/>
          <p:cNvSpPr txBox="1">
            <a:spLocks/>
          </p:cNvSpPr>
          <p:nvPr/>
        </p:nvSpPr>
        <p:spPr>
          <a:xfrm>
            <a:off x="646111" y="3329354"/>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Understanding Trends Data</a:t>
            </a:r>
            <a:endParaRPr lang="en-US" dirty="0"/>
          </a:p>
        </p:txBody>
      </p:sp>
      <p:sp>
        <p:nvSpPr>
          <p:cNvPr id="5" name="Content Placeholder 2"/>
          <p:cNvSpPr txBox="1">
            <a:spLocks/>
          </p:cNvSpPr>
          <p:nvPr/>
        </p:nvSpPr>
        <p:spPr>
          <a:xfrm>
            <a:off x="1138483" y="4131005"/>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Unbiased sample of Google search data</a:t>
            </a:r>
          </a:p>
          <a:p>
            <a:r>
              <a:rPr lang="en-US" sz="1800" dirty="0" smtClean="0"/>
              <a:t>Normalized data</a:t>
            </a:r>
          </a:p>
          <a:p>
            <a:r>
              <a:rPr lang="en-US" sz="1800" dirty="0" smtClean="0"/>
              <a:t>Data is indexed at 100, where 100 is the maximum search interest for the time selected.</a:t>
            </a:r>
          </a:p>
          <a:p>
            <a:r>
              <a:rPr lang="en-US" sz="1800" dirty="0" smtClean="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endParaRPr lang="en-US" dirty="0"/>
          </a:p>
        </p:txBody>
      </p:sp>
      <p:sp>
        <p:nvSpPr>
          <p:cNvPr id="3" name="Content Placeholder 2"/>
          <p:cNvSpPr>
            <a:spLocks noGrp="1"/>
          </p:cNvSpPr>
          <p:nvPr>
            <p:ph idx="1"/>
          </p:nvPr>
        </p:nvSpPr>
        <p:spPr>
          <a:xfrm>
            <a:off x="1104293" y="1853248"/>
            <a:ext cx="8946541" cy="4195481"/>
          </a:xfrm>
        </p:spPr>
        <p:txBody>
          <a:bodyPr/>
          <a:lstStyle/>
          <a:p>
            <a:r>
              <a:rPr lang="en-US" dirty="0" smtClean="0"/>
              <a:t>Main Functions </a:t>
            </a:r>
          </a:p>
          <a:p>
            <a:pPr lvl="1"/>
            <a:r>
              <a:rPr lang="en-US" dirty="0" smtClean="0"/>
              <a:t>Earning Report– Calculates the </a:t>
            </a:r>
            <a:r>
              <a:rPr lang="en-US" dirty="0"/>
              <a:t>e</a:t>
            </a:r>
            <a:r>
              <a:rPr lang="en-US" dirty="0" smtClean="0"/>
              <a:t>xpected date of Earnings call for the selected company</a:t>
            </a:r>
          </a:p>
          <a:p>
            <a:pPr lvl="1"/>
            <a:r>
              <a:rPr lang="en-US" dirty="0" smtClean="0"/>
              <a:t>Prediction Stock Price – Uses LASSO regression to identify the keywords that have the highest impact on the stock price, and Logistic Regression with the identified keywords to calculate the likelihood of stock price change</a:t>
            </a:r>
          </a:p>
          <a:p>
            <a:pPr lvl="1"/>
            <a:r>
              <a:rPr lang="en-US" smtClean="0"/>
              <a:t>Historical Data Plot </a:t>
            </a:r>
            <a:r>
              <a:rPr lang="en-US" dirty="0"/>
              <a:t>– </a:t>
            </a:r>
            <a:r>
              <a:rPr lang="en-US"/>
              <a:t>Displays </a:t>
            </a:r>
            <a:r>
              <a:rPr lang="en-US" smtClean="0"/>
              <a:t>plot for </a:t>
            </a:r>
            <a:r>
              <a:rPr lang="en-US" dirty="0"/>
              <a:t>the stock performance and selected keywords trends over 10 </a:t>
            </a:r>
            <a:r>
              <a:rPr lang="en-US" dirty="0" smtClean="0"/>
              <a:t>years</a:t>
            </a:r>
          </a:p>
          <a:p>
            <a:pPr lvl="1"/>
            <a:endParaRPr lang="en-US" dirty="0"/>
          </a:p>
        </p:txBody>
      </p:sp>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Earning Report Date (Amazon)</a:t>
            </a:r>
            <a:endParaRPr lang="mr-IN" dirty="0" smtClean="0"/>
          </a:p>
        </p:txBody>
      </p:sp>
      <p:sp>
        <p:nvSpPr>
          <p:cNvPr id="3" name="Content Placeholder 2"/>
          <p:cNvSpPr>
            <a:spLocks noGrp="1"/>
          </p:cNvSpPr>
          <p:nvPr>
            <p:ph idx="1"/>
          </p:nvPr>
        </p:nvSpPr>
        <p:spPr/>
        <p:txBody>
          <a:bodyPr/>
          <a:lstStyle/>
          <a:p>
            <a:pPr lvl="1"/>
            <a:r>
              <a:rPr lang="en-US" dirty="0"/>
              <a:t>Calculates the Expected date for the selected </a:t>
            </a:r>
            <a:r>
              <a:rPr lang="en-US" dirty="0" smtClean="0"/>
              <a:t>company.</a:t>
            </a:r>
          </a:p>
          <a:p>
            <a:pPr lvl="1"/>
            <a:r>
              <a:rPr lang="en-US" dirty="0" smtClean="0"/>
              <a:t>Current </a:t>
            </a:r>
            <a:r>
              <a:rPr lang="en-US" dirty="0"/>
              <a:t>Quarter Date: 04-01-2017 to 06-30-2017 </a:t>
            </a:r>
            <a:endParaRPr lang="en-US" dirty="0" smtClean="0"/>
          </a:p>
          <a:p>
            <a:pPr lvl="1"/>
            <a:r>
              <a:rPr lang="en-US" dirty="0" smtClean="0"/>
              <a:t>The </a:t>
            </a:r>
            <a:r>
              <a:rPr lang="en-US" dirty="0"/>
              <a:t>current fiscal quarter ends on June 30, 2017. </a:t>
            </a:r>
            <a:endParaRPr lang="en-US" dirty="0" smtClean="0"/>
          </a:p>
          <a:p>
            <a:pPr lvl="1"/>
            <a:r>
              <a:rPr lang="en-US" dirty="0" smtClean="0"/>
              <a:t>The </a:t>
            </a:r>
            <a:r>
              <a:rPr lang="en-US" dirty="0"/>
              <a:t>next earnings report from AMZN is expected: July 25, 2017 - July 30, 2017.</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Stock Performance Prediction Model (Amazon)</a:t>
            </a:r>
            <a:br>
              <a:rPr lang="en-US" dirty="0" smtClean="0"/>
            </a:br>
            <a:endParaRPr lang="en-US" dirty="0"/>
          </a:p>
        </p:txBody>
      </p:sp>
      <p:sp>
        <p:nvSpPr>
          <p:cNvPr id="3" name="Content Placeholder 2"/>
          <p:cNvSpPr>
            <a:spLocks noGrp="1"/>
          </p:cNvSpPr>
          <p:nvPr>
            <p:ph idx="1"/>
          </p:nvPr>
        </p:nvSpPr>
        <p:spPr/>
        <p:txBody>
          <a:bodyPr>
            <a:normAutofit/>
          </a:bodyPr>
          <a:lstStyle/>
          <a:p>
            <a:pPr marL="342900" lvl="1" indent="-342900"/>
            <a:r>
              <a:rPr lang="en-US" dirty="0" err="1" smtClean="0"/>
              <a:t>UseLASSO</a:t>
            </a:r>
            <a:r>
              <a:rPr lang="en-US" dirty="0" smtClean="0"/>
              <a:t> </a:t>
            </a:r>
            <a:r>
              <a:rPr lang="en-US" dirty="0"/>
              <a:t>regression to identify the keywords that have the highest impact on the stock </a:t>
            </a:r>
            <a:r>
              <a:rPr lang="en-US" dirty="0" smtClean="0"/>
              <a:t>price</a:t>
            </a:r>
          </a:p>
          <a:p>
            <a:pPr marL="342900" lvl="1" indent="-342900"/>
            <a:r>
              <a:rPr lang="en-US" dirty="0" smtClean="0"/>
              <a:t>Potential Keywords List for Amazon: Amazon </a:t>
            </a:r>
            <a:r>
              <a:rPr lang="en-US" dirty="0" err="1" smtClean="0"/>
              <a:t>Australia,Amazon</a:t>
            </a:r>
            <a:r>
              <a:rPr lang="en-US" dirty="0" smtClean="0"/>
              <a:t> </a:t>
            </a:r>
            <a:r>
              <a:rPr lang="en-US" dirty="0" err="1" smtClean="0"/>
              <a:t>dvd,Amazon</a:t>
            </a:r>
            <a:r>
              <a:rPr lang="en-US" dirty="0" smtClean="0"/>
              <a:t> mp3,Amazon </a:t>
            </a:r>
            <a:r>
              <a:rPr lang="en-US" dirty="0" err="1" smtClean="0"/>
              <a:t>books,Amazon</a:t>
            </a:r>
            <a:r>
              <a:rPr lang="en-US" dirty="0" smtClean="0"/>
              <a:t> </a:t>
            </a:r>
            <a:r>
              <a:rPr lang="en-US" dirty="0" err="1" smtClean="0"/>
              <a:t>India,Amazon</a:t>
            </a:r>
            <a:r>
              <a:rPr lang="en-US" dirty="0" smtClean="0"/>
              <a:t> </a:t>
            </a:r>
            <a:r>
              <a:rPr lang="en-US" dirty="0" err="1" smtClean="0"/>
              <a:t>music,Amazon</a:t>
            </a:r>
            <a:r>
              <a:rPr lang="en-US" dirty="0" smtClean="0"/>
              <a:t> </a:t>
            </a:r>
            <a:r>
              <a:rPr lang="en-US" dirty="0" err="1" smtClean="0"/>
              <a:t>UK,Amazon</a:t>
            </a:r>
            <a:r>
              <a:rPr lang="en-US" dirty="0" smtClean="0"/>
              <a:t> </a:t>
            </a:r>
            <a:r>
              <a:rPr lang="en-US" dirty="0" err="1" smtClean="0"/>
              <a:t>video,Amazon</a:t>
            </a:r>
            <a:r>
              <a:rPr lang="en-US" dirty="0" smtClean="0"/>
              <a:t> </a:t>
            </a:r>
            <a:r>
              <a:rPr lang="en-US" dirty="0" err="1" smtClean="0"/>
              <a:t>error,Amazon</a:t>
            </a:r>
            <a:r>
              <a:rPr lang="en-US" dirty="0" smtClean="0"/>
              <a:t> </a:t>
            </a:r>
            <a:r>
              <a:rPr lang="en-US" dirty="0" err="1" smtClean="0"/>
              <a:t>kindle,Amazon</a:t>
            </a:r>
            <a:r>
              <a:rPr lang="en-US" dirty="0" smtClean="0"/>
              <a:t> </a:t>
            </a:r>
            <a:r>
              <a:rPr lang="en-US" dirty="0" err="1" smtClean="0"/>
              <a:t>order,Amazon</a:t>
            </a:r>
            <a:r>
              <a:rPr lang="en-US" dirty="0" smtClean="0"/>
              <a:t> </a:t>
            </a:r>
            <a:r>
              <a:rPr lang="en-US" dirty="0" err="1" smtClean="0"/>
              <a:t>recall,Amazon</a:t>
            </a:r>
            <a:r>
              <a:rPr lang="en-US" dirty="0" smtClean="0"/>
              <a:t> </a:t>
            </a:r>
            <a:r>
              <a:rPr lang="en-US" dirty="0" err="1" smtClean="0"/>
              <a:t>register,Amazon</a:t>
            </a:r>
            <a:r>
              <a:rPr lang="en-US" dirty="0" smtClean="0"/>
              <a:t> </a:t>
            </a:r>
            <a:r>
              <a:rPr lang="en-US" dirty="0" err="1" smtClean="0"/>
              <a:t>sucks,Amazon</a:t>
            </a:r>
            <a:r>
              <a:rPr lang="en-US" dirty="0" smtClean="0"/>
              <a:t> echo]</a:t>
            </a:r>
          </a:p>
          <a:p>
            <a:pPr marL="342900" lvl="1" indent="-342900"/>
            <a:r>
              <a:rPr lang="en-US" dirty="0" smtClean="0"/>
              <a:t>Keywords </a:t>
            </a:r>
            <a:r>
              <a:rPr lang="en-US" dirty="0" err="1" smtClean="0"/>
              <a:t>selecgted</a:t>
            </a:r>
            <a:r>
              <a:rPr lang="en-US" dirty="0" smtClean="0"/>
              <a:t> by ML Model: Amazon </a:t>
            </a:r>
            <a:r>
              <a:rPr lang="en-US" dirty="0"/>
              <a:t>Kindle,  Amazon Order,   Amazon Recall,  Amazon Sucks,   Amazon Echo,  Amazon </a:t>
            </a:r>
            <a:r>
              <a:rPr lang="en-US" dirty="0" err="1" smtClean="0"/>
              <a:t>dvd</a:t>
            </a:r>
            <a:endParaRPr lang="en-US" dirty="0" smtClean="0"/>
          </a:p>
          <a:p>
            <a:pPr marL="342900" lvl="1" indent="-342900"/>
            <a:r>
              <a:rPr lang="en-US" dirty="0"/>
              <a:t>Logistic Regression with the identified keywords to calculate the likelihood of stock price </a:t>
            </a:r>
            <a:r>
              <a:rPr lang="en-US" dirty="0" smtClean="0"/>
              <a:t>change.</a:t>
            </a:r>
          </a:p>
          <a:p>
            <a:pPr marL="342900" lvl="1" indent="-342900"/>
            <a:r>
              <a:rPr lang="en-US" dirty="0"/>
              <a:t>Predicted probability the stock price will increase after releasing next quarter’s earnings report: 0.92</a:t>
            </a:r>
          </a:p>
          <a:p>
            <a:endParaRPr lang="en-US" dirty="0"/>
          </a:p>
        </p:txBody>
      </p:sp>
    </p:spTree>
    <p:extLst>
      <p:ext uri="{BB962C8B-B14F-4D97-AF65-F5344CB8AC3E}">
        <p14:creationId xmlns:p14="http://schemas.microsoft.com/office/powerpoint/2010/main" val="81134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Historical Data Plot (Amazon)</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p:txBody>
          <a:bodyPr/>
          <a:lstStyle/>
          <a:p>
            <a:pPr lvl="1"/>
            <a:r>
              <a:rPr lang="en-US" dirty="0" smtClean="0"/>
              <a:t>Graphs for </a:t>
            </a:r>
            <a:r>
              <a:rPr lang="en-US" dirty="0"/>
              <a:t>the stock performance and selected keywords trends over 5 </a:t>
            </a:r>
            <a:r>
              <a:rPr lang="en-US" dirty="0" smtClean="0"/>
              <a:t>years</a:t>
            </a:r>
          </a:p>
          <a:p>
            <a:pPr lvl="1"/>
            <a:endParaRPr lang="en-US" dirty="0"/>
          </a:p>
        </p:txBody>
      </p:sp>
      <p:pic>
        <p:nvPicPr>
          <p:cNvPr id="4" name="Picture 3"/>
          <p:cNvPicPr>
            <a:picLocks noChangeAspect="1"/>
          </p:cNvPicPr>
          <p:nvPr/>
        </p:nvPicPr>
        <p:blipFill>
          <a:blip r:embed="rId2"/>
          <a:stretch>
            <a:fillRect/>
          </a:stretch>
        </p:blipFill>
        <p:spPr>
          <a:xfrm>
            <a:off x="1103312" y="2837013"/>
            <a:ext cx="5197318" cy="3031769"/>
          </a:xfrm>
          <a:prstGeom prst="rect">
            <a:avLst/>
          </a:prstGeom>
        </p:spPr>
      </p:pic>
      <p:pic>
        <p:nvPicPr>
          <p:cNvPr id="5" name="Picture 4"/>
          <p:cNvPicPr>
            <a:picLocks noChangeAspect="1"/>
          </p:cNvPicPr>
          <p:nvPr/>
        </p:nvPicPr>
        <p:blipFill>
          <a:blip r:embed="rId3"/>
          <a:stretch>
            <a:fillRect/>
          </a:stretch>
        </p:blipFill>
        <p:spPr>
          <a:xfrm>
            <a:off x="6740236" y="2508859"/>
            <a:ext cx="3534295" cy="3534295"/>
          </a:xfrm>
          <a:prstGeom prst="rect">
            <a:avLst/>
          </a:prstGeom>
        </p:spPr>
      </p:pic>
    </p:spTree>
    <p:extLst>
      <p:ext uri="{BB962C8B-B14F-4D97-AF65-F5344CB8AC3E}">
        <p14:creationId xmlns:p14="http://schemas.microsoft.com/office/powerpoint/2010/main" val="3718465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387</TotalTime>
  <Words>482</Words>
  <Application>Microsoft Office PowerPoint</Application>
  <PresentationFormat>Custom</PresentationFormat>
  <Paragraphs>49</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Ion</vt:lpstr>
      <vt:lpstr>Searching for Success</vt:lpstr>
      <vt:lpstr>Background</vt:lpstr>
      <vt:lpstr>Use Case</vt:lpstr>
      <vt:lpstr>Package Used  </vt:lpstr>
      <vt:lpstr>Design </vt:lpstr>
      <vt:lpstr>Project Structure</vt:lpstr>
      <vt:lpstr>Output- Earning Report Date (Amazon)</vt:lpstr>
      <vt:lpstr>Output– Stock Performance Prediction Model (Amazon) </vt:lpstr>
      <vt:lpstr>Output– Historical Data Plot (Amazon)  </vt:lpstr>
      <vt:lpstr>Demo</vt:lpstr>
      <vt:lpstr>Lessons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Wang, Anqi</cp:lastModifiedBy>
  <cp:revision>31</cp:revision>
  <dcterms:created xsi:type="dcterms:W3CDTF">2017-05-29T03:04:42Z</dcterms:created>
  <dcterms:modified xsi:type="dcterms:W3CDTF">2017-06-01T20:34:34Z</dcterms:modified>
</cp:coreProperties>
</file>